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425" r:id="rId17"/>
    <p:sldId id="366" r:id="rId18"/>
    <p:sldId id="368" r:id="rId19"/>
    <p:sldId id="369" r:id="rId20"/>
    <p:sldId id="367" r:id="rId21"/>
    <p:sldId id="370" r:id="rId22"/>
    <p:sldId id="371" r:id="rId23"/>
    <p:sldId id="373" r:id="rId24"/>
    <p:sldId id="375" r:id="rId25"/>
    <p:sldId id="382" r:id="rId26"/>
    <p:sldId id="383" r:id="rId27"/>
    <p:sldId id="384" r:id="rId28"/>
    <p:sldId id="385" r:id="rId29"/>
    <p:sldId id="386" r:id="rId30"/>
    <p:sldId id="388" r:id="rId31"/>
    <p:sldId id="389" r:id="rId32"/>
    <p:sldId id="361" r:id="rId33"/>
    <p:sldId id="376" r:id="rId34"/>
    <p:sldId id="374" r:id="rId35"/>
    <p:sldId id="377" r:id="rId36"/>
    <p:sldId id="378" r:id="rId37"/>
    <p:sldId id="380" r:id="rId38"/>
    <p:sldId id="379" r:id="rId39"/>
    <p:sldId id="381" r:id="rId40"/>
    <p:sldId id="398" r:id="rId41"/>
    <p:sldId id="393" r:id="rId42"/>
    <p:sldId id="394" r:id="rId43"/>
    <p:sldId id="395" r:id="rId44"/>
    <p:sldId id="396" r:id="rId45"/>
    <p:sldId id="397" r:id="rId46"/>
    <p:sldId id="423" r:id="rId47"/>
    <p:sldId id="399" r:id="rId48"/>
    <p:sldId id="401" r:id="rId49"/>
    <p:sldId id="402" r:id="rId50"/>
    <p:sldId id="404" r:id="rId51"/>
    <p:sldId id="403" r:id="rId52"/>
    <p:sldId id="405" r:id="rId53"/>
    <p:sldId id="362" r:id="rId54"/>
    <p:sldId id="406" r:id="rId55"/>
    <p:sldId id="407" r:id="rId56"/>
    <p:sldId id="409" r:id="rId57"/>
    <p:sldId id="410" r:id="rId58"/>
    <p:sldId id="411" r:id="rId59"/>
    <p:sldId id="413" r:id="rId60"/>
    <p:sldId id="414" r:id="rId61"/>
    <p:sldId id="415" r:id="rId62"/>
    <p:sldId id="416" r:id="rId63"/>
    <p:sldId id="417" r:id="rId64"/>
    <p:sldId id="424" r:id="rId65"/>
    <p:sldId id="419" r:id="rId66"/>
    <p:sldId id="420" r:id="rId67"/>
    <p:sldId id="421" r:id="rId68"/>
    <p:sldId id="422" r:id="rId69"/>
    <p:sldId id="352" r:id="rId70"/>
    <p:sldId id="28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05"/>
    <p:restoredTop sz="77701"/>
  </p:normalViewPr>
  <p:slideViewPr>
    <p:cSldViewPr snapToGrid="0">
      <p:cViewPr varScale="1">
        <p:scale>
          <a:sx n="70" d="100"/>
          <a:sy n="70" d="100"/>
        </p:scale>
        <p:origin x="192"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87494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diagram of a full adder </a:t>
            </a:r>
            <a:r>
              <a:rPr lang="en-US" dirty="0" err="1"/>
              <a:t>curcuit</a:t>
            </a:r>
            <a:r>
              <a:rPr lang="en-US" dirty="0"/>
              <a:t> with inputs A and B with a Carry-In of CIN.  The output is single bit SUM and a single but Carry Out.  The circuit consisted of two half adders connected together and an OR gate to compute the carry out when all the inputs are 1.</a:t>
            </a:r>
          </a:p>
        </p:txBody>
      </p:sp>
      <p:sp>
        <p:nvSpPr>
          <p:cNvPr id="4" name="Slide Number Placeholder 3"/>
          <p:cNvSpPr>
            <a:spLocks noGrp="1"/>
          </p:cNvSpPr>
          <p:nvPr>
            <p:ph type="sldNum" sz="quarter" idx="5"/>
          </p:nvPr>
        </p:nvSpPr>
        <p:spPr/>
        <p:txBody>
          <a:bodyPr/>
          <a:lstStyle/>
          <a:p>
            <a:fld id="{9F4414A0-4E43-B244-BF62-FDB8F38845D2}" type="slidenum">
              <a:rPr lang="en-US" smtClean="0"/>
              <a:t>21</a:t>
            </a:fld>
            <a:endParaRPr lang="en-US"/>
          </a:p>
        </p:txBody>
      </p:sp>
    </p:spTree>
    <p:extLst>
      <p:ext uri="{BB962C8B-B14F-4D97-AF65-F5344CB8AC3E}">
        <p14:creationId xmlns:p14="http://schemas.microsoft.com/office/powerpoint/2010/main" val="26705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Computer Architecture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r>
              <a:rPr lang="en-US" dirty="0"/>
              <a:t>Gates are now our low-level building blocks – we can combine them to solve problems</a:t>
            </a:r>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3637516045"/>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"Normal" numbers are Base-10</a:t>
            </a:r>
          </a:p>
          <a:p>
            <a:r>
              <a:rPr lang="en-US" dirty="0"/>
              <a:t>We know the place values of Base-10 numbers</a:t>
            </a:r>
          </a:p>
          <a:p>
            <a:r>
              <a:rPr lang="en-US" dirty="0"/>
              <a:t>To manipulate numbers with gates, we use Base-2 numbers</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110</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+ 0*2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4 + 2 + 0 = 6</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3005165006"/>
              </p:ext>
            </p:extLst>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0BDF6C69-0039-4216-9959-89176A009D11}"/>
              </a:ext>
            </a:extLst>
          </p:cNvPr>
          <p:cNvPicPr>
            <a:picLocks noChangeAspect="1"/>
          </p:cNvPicPr>
          <p:nvPr/>
        </p:nvPicPr>
        <p:blipFill>
          <a:blip r:embed="rId2"/>
          <a:stretch>
            <a:fillRect/>
          </a:stretch>
        </p:blipFill>
        <p:spPr>
          <a:xfrm>
            <a:off x="912101" y="911099"/>
            <a:ext cx="2474563" cy="3342267"/>
          </a:xfrm>
          <a:prstGeom prst="rect">
            <a:avLst/>
          </a:prstGeom>
        </p:spPr>
      </p:pic>
      <p:pic>
        <p:nvPicPr>
          <p:cNvPr id="9" name="Picture 8" descr="A screenshot of a game&#10;&#10;AI-generated content may be incorrect.">
            <a:extLst>
              <a:ext uri="{FF2B5EF4-FFF2-40B4-BE49-F238E27FC236}">
                <a16:creationId xmlns:a16="http://schemas.microsoft.com/office/drawing/2014/main" id="{07CC318D-CE7B-4F89-C65C-3DAFD16F5C94}"/>
              </a:ext>
            </a:extLst>
          </p:cNvPr>
          <p:cNvPicPr>
            <a:picLocks noChangeAspect="1"/>
          </p:cNvPicPr>
          <p:nvPr/>
        </p:nvPicPr>
        <p:blipFill>
          <a:blip r:embed="rId3"/>
          <a:stretch>
            <a:fillRect/>
          </a:stretch>
        </p:blipFill>
        <p:spPr>
          <a:xfrm>
            <a:off x="4462103" y="417779"/>
            <a:ext cx="7282868" cy="4510679"/>
          </a:xfrm>
          <a:prstGeom prst="rect">
            <a:avLst/>
          </a:prstGeom>
        </p:spPr>
      </p:pic>
      <p:sp>
        <p:nvSpPr>
          <p:cNvPr id="11" name="TextBox 10">
            <a:extLst>
              <a:ext uri="{FF2B5EF4-FFF2-40B4-BE49-F238E27FC236}">
                <a16:creationId xmlns:a16="http://schemas.microsoft.com/office/drawing/2014/main" id="{E9AC5F0E-02E5-1F65-61DC-22CFFFCE7B43}"/>
              </a:ext>
            </a:extLst>
          </p:cNvPr>
          <p:cNvSpPr txBox="1"/>
          <p:nvPr/>
        </p:nvSpPr>
        <p:spPr>
          <a:xfrm>
            <a:off x="210299" y="4928458"/>
            <a:ext cx="3878166" cy="369332"/>
          </a:xfrm>
          <a:prstGeom prst="rect">
            <a:avLst/>
          </a:prstGeom>
          <a:noFill/>
        </p:spPr>
        <p:txBody>
          <a:bodyPr wrap="square">
            <a:spAutoFit/>
          </a:bodyPr>
          <a:lstStyle/>
          <a:p>
            <a:pPr algn="ctr"/>
            <a:r>
              <a:rPr lang="en-US" dirty="0"/>
              <a:t>https://www.ca4e.com/tools/nixie/</a:t>
            </a:r>
          </a:p>
        </p:txBody>
      </p:sp>
    </p:spTree>
    <p:extLst>
      <p:ext uri="{BB962C8B-B14F-4D97-AF65-F5344CB8AC3E}">
        <p14:creationId xmlns:p14="http://schemas.microsoft.com/office/powerpoint/2010/main" val="73778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a:t>
              </a:r>
            </a:p>
            <a:p>
              <a:r>
                <a:rPr lang="en-US" sz="2800" dirty="0">
                  <a:latin typeface="Courier New" panose="02070309020205020404" pitchFamily="49" charset="0"/>
                  <a:cs typeface="Courier New" panose="02070309020205020404" pitchFamily="49" charset="0"/>
                </a:rPr>
                <a:t>  +   1 (1)</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1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What is Computer Architecture</a:t>
            </a:r>
          </a:p>
          <a:p>
            <a:r>
              <a:rPr lang="en-US" dirty="0"/>
              <a:t>What is a Central Processing Unit (CPU)</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3442115155"/>
              </p:ext>
            </p:extLst>
          </p:nvPr>
        </p:nvGraphicFramePr>
        <p:xfrm>
          <a:off x="7102664" y="676150"/>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3" name="Group 2">
            <a:extLst>
              <a:ext uri="{FF2B5EF4-FFF2-40B4-BE49-F238E27FC236}">
                <a16:creationId xmlns:a16="http://schemas.microsoft.com/office/drawing/2014/main" id="{ED4A4A44-7A6D-3966-4ACA-F24AB19C0B71}"/>
              </a:ext>
            </a:extLst>
          </p:cNvPr>
          <p:cNvGrpSpPr/>
          <p:nvPr/>
        </p:nvGrpSpPr>
        <p:grpSpPr>
          <a:xfrm>
            <a:off x="3865615" y="3652449"/>
            <a:ext cx="3159771" cy="1815882"/>
            <a:chOff x="4060352" y="4067411"/>
            <a:chExt cx="3159771"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4060352" y="4067411"/>
              <a:ext cx="3159771"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(CIN)</a:t>
              </a:r>
            </a:p>
            <a:p>
              <a:r>
                <a:rPr lang="en-US" sz="2800" dirty="0">
                  <a:latin typeface="Courier New" panose="02070309020205020404" pitchFamily="49" charset="0"/>
                  <a:cs typeface="Courier New" panose="02070309020205020404" pitchFamily="49" charset="0"/>
                </a:rPr>
                <a:t>      1 (A)   </a:t>
              </a:r>
            </a:p>
            <a:p>
              <a:r>
                <a:rPr lang="en-US" sz="2800" dirty="0">
                  <a:latin typeface="Courier New" panose="02070309020205020404" pitchFamily="49" charset="0"/>
                  <a:cs typeface="Courier New" panose="02070309020205020404" pitchFamily="49" charset="0"/>
                </a:rPr>
                <a:t>  +   1 (B)</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4232845" y="5366143"/>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1324697" y="3987037"/>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grpSp>
        <p:nvGrpSpPr>
          <p:cNvPr id="9" name="Group 8">
            <a:extLst>
              <a:ext uri="{FF2B5EF4-FFF2-40B4-BE49-F238E27FC236}">
                <a16:creationId xmlns:a16="http://schemas.microsoft.com/office/drawing/2014/main" id="{23256510-0EB1-0B04-CDA2-B631DB8D2358}"/>
              </a:ext>
            </a:extLst>
          </p:cNvPr>
          <p:cNvGrpSpPr/>
          <p:nvPr/>
        </p:nvGrpSpPr>
        <p:grpSpPr>
          <a:xfrm>
            <a:off x="8403993" y="3248123"/>
            <a:ext cx="3337991" cy="1815882"/>
            <a:chOff x="8579189" y="3238072"/>
            <a:chExt cx="3337991"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8579189" y="3238072"/>
              <a:ext cx="3337991"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(CIN)</a:t>
              </a:r>
            </a:p>
            <a:p>
              <a:r>
                <a:rPr lang="en-US" sz="2800" dirty="0">
                  <a:latin typeface="Courier New" panose="02070309020205020404" pitchFamily="49" charset="0"/>
                  <a:cs typeface="Courier New" panose="02070309020205020404" pitchFamily="49" charset="0"/>
                </a:rPr>
                <a:t>      0 (A)   </a:t>
              </a:r>
            </a:p>
            <a:p>
              <a:r>
                <a:rPr lang="en-US" sz="2800" dirty="0">
                  <a:latin typeface="Courier New" panose="02070309020205020404" pitchFamily="49" charset="0"/>
                  <a:cs typeface="Courier New" panose="02070309020205020404" pitchFamily="49" charset="0"/>
                </a:rPr>
                <a:t>  +   1 (B)</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8768177" y="4536804"/>
              <a:ext cx="1502761"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3" name="Picture 12" descr="A diagram of a full adder curcuit with inputs A and B with a Carry-In of CIN.  The output is single bit SUM and a single but Carry Out.  The circuit consisted of two half adders connected together and an OR gate to compute the carry out when all the inputs are 1.">
            <a:extLst>
              <a:ext uri="{FF2B5EF4-FFF2-40B4-BE49-F238E27FC236}">
                <a16:creationId xmlns:a16="http://schemas.microsoft.com/office/drawing/2014/main" id="{8CC767C0-DEC1-52B4-B3D8-BF7703E67771}"/>
              </a:ext>
            </a:extLst>
          </p:cNvPr>
          <p:cNvPicPr>
            <a:picLocks noChangeAspect="1"/>
          </p:cNvPicPr>
          <p:nvPr/>
        </p:nvPicPr>
        <p:blipFill>
          <a:blip r:embed="rId3"/>
          <a:stretch>
            <a:fillRect/>
          </a:stretch>
        </p:blipFill>
        <p:spPr>
          <a:xfrm>
            <a:off x="1497445" y="2395579"/>
            <a:ext cx="6426388" cy="3520971"/>
          </a:xfrm>
          <a:prstGeom prst="rect">
            <a:avLst/>
          </a:prstGeom>
        </p:spPr>
      </p:pic>
    </p:spTree>
    <p:extLst>
      <p:ext uri="{BB962C8B-B14F-4D97-AF65-F5344CB8AC3E}">
        <p14:creationId xmlns:p14="http://schemas.microsoft.com/office/powerpoint/2010/main" val="139299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446015806"/>
              </p:ext>
            </p:extLst>
          </p:nvPr>
        </p:nvGraphicFramePr>
        <p:xfrm>
          <a:off x="959109" y="3925234"/>
          <a:ext cx="2118381" cy="1960150"/>
        </p:xfrm>
        <a:graphic>
          <a:graphicData uri="http://schemas.openxmlformats.org/drawingml/2006/table">
            <a:tbl>
              <a:tblPr firstRow="1" bandRow="1">
                <a:tableStyleId>{5C22544A-7EE6-4342-B048-85BDC9FD1C3A}</a:tableStyleId>
              </a:tblPr>
              <a:tblGrid>
                <a:gridCol w="706127">
                  <a:extLst>
                    <a:ext uri="{9D8B030D-6E8A-4147-A177-3AD203B41FA5}">
                      <a16:colId xmlns:a16="http://schemas.microsoft.com/office/drawing/2014/main" val="1071248141"/>
                    </a:ext>
                  </a:extLst>
                </a:gridCol>
                <a:gridCol w="706127">
                  <a:extLst>
                    <a:ext uri="{9D8B030D-6E8A-4147-A177-3AD203B41FA5}">
                      <a16:colId xmlns:a16="http://schemas.microsoft.com/office/drawing/2014/main" val="2618565763"/>
                    </a:ext>
                  </a:extLst>
                </a:gridCol>
                <a:gridCol w="706127">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NOR</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2" name="Table 1">
            <a:extLst>
              <a:ext uri="{FF2B5EF4-FFF2-40B4-BE49-F238E27FC236}">
                <a16:creationId xmlns:a16="http://schemas.microsoft.com/office/drawing/2014/main" id="{835F5D76-2C93-E6AE-20DC-41CD141669F6}"/>
              </a:ext>
            </a:extLst>
          </p:cNvPr>
          <p:cNvGraphicFramePr>
            <a:graphicFrameLocks noGrp="1"/>
          </p:cNvGraphicFramePr>
          <p:nvPr>
            <p:extLst>
              <p:ext uri="{D42A27DB-BD31-4B8C-83A1-F6EECF244321}">
                <p14:modId xmlns:p14="http://schemas.microsoft.com/office/powerpoint/2010/main" val="2342861293"/>
              </p:ext>
            </p:extLst>
          </p:nvPr>
        </p:nvGraphicFramePr>
        <p:xfrm>
          <a:off x="3679469" y="392857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6" name="Rectangle 5">
            <a:extLst>
              <a:ext uri="{FF2B5EF4-FFF2-40B4-BE49-F238E27FC236}">
                <a16:creationId xmlns:a16="http://schemas.microsoft.com/office/drawing/2014/main" id="{B8ACBA28-5311-B634-D3FA-6D4AB3C88AAB}"/>
              </a:ext>
            </a:extLst>
          </p:cNvPr>
          <p:cNvSpPr/>
          <p:nvPr/>
        </p:nvSpPr>
        <p:spPr>
          <a:xfrm>
            <a:off x="6799263" y="5292762"/>
            <a:ext cx="246996" cy="2474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414D23-93CE-4993-0D9F-0A7F30DE2C05}"/>
              </a:ext>
            </a:extLst>
          </p:cNvPr>
          <p:cNvSpPr txBox="1"/>
          <p:nvPr/>
        </p:nvSpPr>
        <p:spPr>
          <a:xfrm>
            <a:off x="6777747" y="5206699"/>
            <a:ext cx="300784" cy="400110"/>
          </a:xfrm>
          <a:prstGeom prst="rect">
            <a:avLst/>
          </a:prstGeom>
          <a:noFill/>
        </p:spPr>
        <p:txBody>
          <a:bodyPr wrap="square" rtlCol="0">
            <a:spAutoFit/>
          </a:bodyPr>
          <a:lstStyle/>
          <a:p>
            <a:r>
              <a:rPr lang="en-US" sz="2000" dirty="0"/>
              <a:t>C</a:t>
            </a:r>
          </a:p>
        </p:txBody>
      </p:sp>
    </p:spTree>
    <p:extLst>
      <p:ext uri="{BB962C8B-B14F-4D97-AF65-F5344CB8AC3E}">
        <p14:creationId xmlns:p14="http://schemas.microsoft.com/office/powerpoint/2010/main" val="238951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descr="This is a diagram showing two 64 bit operands flowing into a 64 bit adder and one 64 bit sum coming out of the 64 bit adder.">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96394-8EF7-6295-196F-4F94FAC118B4}"/>
              </a:ext>
            </a:extLst>
          </p:cNvPr>
          <p:cNvSpPr>
            <a:spLocks noGrp="1"/>
          </p:cNvSpPr>
          <p:nvPr>
            <p:ph type="title"/>
          </p:nvPr>
        </p:nvSpPr>
        <p:spPr/>
        <p:txBody>
          <a:bodyPr/>
          <a:lstStyle/>
          <a:p>
            <a:r>
              <a:rPr lang="en-US" dirty="0"/>
              <a:t>Counting using Gates</a:t>
            </a:r>
          </a:p>
        </p:txBody>
      </p:sp>
      <p:sp>
        <p:nvSpPr>
          <p:cNvPr id="5" name="Text Placeholder 4">
            <a:extLst>
              <a:ext uri="{FF2B5EF4-FFF2-40B4-BE49-F238E27FC236}">
                <a16:creationId xmlns:a16="http://schemas.microsoft.com/office/drawing/2014/main" id="{B8A99574-F37F-06B7-FA58-5C9D459F6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984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2572B-83F7-92C7-46C8-1797C187959A}"/>
              </a:ext>
            </a:extLst>
          </p:cNvPr>
          <p:cNvSpPr>
            <a:spLocks noGrp="1"/>
          </p:cNvSpPr>
          <p:nvPr>
            <p:ph type="title"/>
          </p:nvPr>
        </p:nvSpPr>
        <p:spPr/>
        <p:txBody>
          <a:bodyPr/>
          <a:lstStyle/>
          <a:p>
            <a:r>
              <a:rPr lang="en-US" dirty="0"/>
              <a:t>Stored Sequences </a:t>
            </a:r>
            <a:r>
              <a:rPr lang="en-US"/>
              <a:t>of Instructions</a:t>
            </a:r>
            <a:endParaRPr lang="en-US" dirty="0"/>
          </a:p>
        </p:txBody>
      </p:sp>
      <p:sp>
        <p:nvSpPr>
          <p:cNvPr id="5" name="Text Placeholder 4">
            <a:extLst>
              <a:ext uri="{FF2B5EF4-FFF2-40B4-BE49-F238E27FC236}">
                <a16:creationId xmlns:a16="http://schemas.microsoft.com/office/drawing/2014/main" id="{B80FFE76-4408-4AB8-0FC1-14C16887B2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5690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As part of the documentation for a CPU,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2226</TotalTime>
  <Words>3338</Words>
  <Application>Microsoft Macintosh PowerPoint</Application>
  <PresentationFormat>Widescreen</PresentationFormat>
  <Paragraphs>671</Paragraphs>
  <Slides>70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Cabin</vt:lpstr>
      <vt:lpstr>Arial</vt:lpstr>
      <vt:lpstr>Calibri</vt:lpstr>
      <vt:lpstr>Calibri Light</vt:lpstr>
      <vt:lpstr>Courier</vt:lpstr>
      <vt:lpstr>Courier New</vt:lpstr>
      <vt:lpstr>Wingdings</vt:lpstr>
      <vt:lpstr>Office Theme</vt:lpstr>
      <vt:lpstr>Computer Architecture</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Numbers with 0's and 1's</vt:lpstr>
      <vt:lpstr>Keep it simple for now</vt:lpstr>
      <vt:lpstr>Nixie Tubes – Binary to Decimal Display</vt:lpstr>
      <vt:lpstr>PowerPoint Presentation</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Counting using Gates</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Stored Sequences of Instructions</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118</cp:revision>
  <dcterms:created xsi:type="dcterms:W3CDTF">2023-02-25T13:30:24Z</dcterms:created>
  <dcterms:modified xsi:type="dcterms:W3CDTF">2025-11-11T19:08:28Z</dcterms:modified>
</cp:coreProperties>
</file>